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handoutMasterIdLst>
    <p:handoutMasterId r:id="rId20"/>
  </p:handoutMasterIdLst>
  <p:sldIdLst>
    <p:sldId id="256" r:id="rId2"/>
    <p:sldId id="263" r:id="rId3"/>
    <p:sldId id="257" r:id="rId4"/>
    <p:sldId id="258" r:id="rId5"/>
    <p:sldId id="259" r:id="rId6"/>
    <p:sldId id="280" r:id="rId7"/>
    <p:sldId id="275" r:id="rId8"/>
    <p:sldId id="277" r:id="rId9"/>
    <p:sldId id="265" r:id="rId10"/>
    <p:sldId id="266" r:id="rId11"/>
    <p:sldId id="269" r:id="rId12"/>
    <p:sldId id="262" r:id="rId13"/>
    <p:sldId id="270" r:id="rId14"/>
    <p:sldId id="278" r:id="rId15"/>
    <p:sldId id="273" r:id="rId16"/>
    <p:sldId id="272" r:id="rId17"/>
    <p:sldId id="264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0031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547" autoAdjust="0"/>
    <p:restoredTop sz="92582" autoAdjust="0"/>
  </p:normalViewPr>
  <p:slideViewPr>
    <p:cSldViewPr snapToGrid="0" snapToObjects="1">
      <p:cViewPr varScale="1">
        <p:scale>
          <a:sx n="92" d="100"/>
          <a:sy n="92" d="100"/>
        </p:scale>
        <p:origin x="-120" y="-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8D886-CAA2-FA41-9F60-B3175882D46A}" type="datetimeFigureOut">
              <a:rPr lang="en-US" smtClean="0"/>
              <a:t>5/10/18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767EE-1ABB-5D4A-81A7-6DC84970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75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28E80666-FB37-4B36-9149-507F3B0178E3}" type="datetimeFigureOut">
              <a:rPr lang="en-US" smtClean="0"/>
              <a:pPr/>
              <a:t>5/10/18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8F1B69E8-23E9-4C1F-AA2B-3C5BA6EDBEAE}" type="datetimeFigureOut">
              <a:rPr lang="en-US" smtClean="0"/>
              <a:t>5/10/18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28E80666-FB37-4B36-9149-507F3B0178E3}" type="datetimeFigureOut">
              <a:rPr lang="en-US" smtClean="0"/>
              <a:pPr/>
              <a:t>5/10/18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5/10/18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283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ACER.or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khansen@arcadiacharterschool.org" TargetMode="External"/><Relationship Id="rId3" Type="http://schemas.openxmlformats.org/officeDocument/2006/relationships/hyperlink" Target="https://goo.gl/forms/IYZjFjCV0twZDR2M2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nseacinfo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SEAC at Arcadia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April 26, 2018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Special Education at Arcadia Charter School:</a:t>
            </a:r>
          </a:p>
          <a:p>
            <a:pPr algn="ctr"/>
            <a:r>
              <a:rPr lang="en-US" dirty="0" smtClean="0"/>
              <a:t> A Brief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584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Middle School &amp; </a:t>
            </a:r>
            <a:br>
              <a:rPr lang="en-US" dirty="0" smtClean="0"/>
            </a:br>
            <a:r>
              <a:rPr lang="en-US" dirty="0" smtClean="0"/>
              <a:t>High School Teams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366871"/>
            <a:ext cx="4618892" cy="3283652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4" y="2366871"/>
            <a:ext cx="3950676" cy="3028446"/>
          </a:xfrm>
        </p:spPr>
      </p:pic>
    </p:spTree>
    <p:extLst>
      <p:ext uri="{BB962C8B-B14F-4D97-AF65-F5344CB8AC3E}">
        <p14:creationId xmlns:p14="http://schemas.microsoft.com/office/powerpoint/2010/main" val="254193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School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</a:t>
            </a:r>
            <a:r>
              <a:rPr lang="en-US" dirty="0" smtClean="0"/>
              <a:t>irect instruction (pre-teaching and re-teaching)</a:t>
            </a:r>
            <a:r>
              <a:rPr lang="en-US" dirty="0"/>
              <a:t> </a:t>
            </a:r>
            <a:r>
              <a:rPr lang="en-US" dirty="0" smtClean="0"/>
              <a:t>&amp; parallel classes alternative curriculum </a:t>
            </a:r>
          </a:p>
          <a:p>
            <a:r>
              <a:rPr lang="en-US" dirty="0" smtClean="0"/>
              <a:t>OT,  speech/language </a:t>
            </a:r>
          </a:p>
          <a:p>
            <a:r>
              <a:rPr lang="en-US" dirty="0" smtClean="0"/>
              <a:t>Push in services – when possible</a:t>
            </a:r>
          </a:p>
          <a:p>
            <a:r>
              <a:rPr lang="en-US" dirty="0" smtClean="0"/>
              <a:t>Social skills instruction, support and direct</a:t>
            </a:r>
          </a:p>
          <a:p>
            <a:r>
              <a:rPr lang="en-US" dirty="0" smtClean="0"/>
              <a:t>Core classes and Project Work Time (guided and structured)</a:t>
            </a:r>
          </a:p>
          <a:p>
            <a:r>
              <a:rPr lang="en-US" dirty="0" smtClean="0"/>
              <a:t>Planning and organizational skills instruction - ABS</a:t>
            </a:r>
          </a:p>
          <a:p>
            <a:r>
              <a:rPr lang="en-US" dirty="0" smtClean="0"/>
              <a:t>Based on individual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98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Alison and Amy’s Office</a:t>
            </a:r>
            <a:endParaRPr lang="en-US" dirty="0"/>
          </a:p>
        </p:txBody>
      </p:sp>
      <p:pic>
        <p:nvPicPr>
          <p:cNvPr id="3" name="Content Placeholder 2" descr="AlisonThomasOffic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239" y="2336800"/>
            <a:ext cx="4798484" cy="3598863"/>
          </a:xfrm>
        </p:spPr>
      </p:pic>
    </p:spTree>
    <p:extLst>
      <p:ext uri="{BB962C8B-B14F-4D97-AF65-F5344CB8AC3E}">
        <p14:creationId xmlns:p14="http://schemas.microsoft.com/office/powerpoint/2010/main" val="200817478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 classes (pre-teaching and re-teaching)</a:t>
            </a:r>
          </a:p>
          <a:p>
            <a:r>
              <a:rPr lang="en-US" dirty="0" smtClean="0"/>
              <a:t>Mid level replacement </a:t>
            </a:r>
            <a:r>
              <a:rPr lang="en-US" dirty="0" smtClean="0"/>
              <a:t>classes </a:t>
            </a:r>
            <a:r>
              <a:rPr lang="en-US" dirty="0" smtClean="0"/>
              <a:t>(Math &amp; LA)</a:t>
            </a:r>
          </a:p>
          <a:p>
            <a:r>
              <a:rPr lang="en-US" dirty="0" smtClean="0"/>
              <a:t>Push in services</a:t>
            </a:r>
          </a:p>
          <a:p>
            <a:r>
              <a:rPr lang="en-US" dirty="0" smtClean="0"/>
              <a:t>Planning and organizational skills instruction </a:t>
            </a:r>
            <a:r>
              <a:rPr lang="mr-IN" dirty="0" smtClean="0"/>
              <a:t>–</a:t>
            </a:r>
            <a:r>
              <a:rPr lang="en-US" dirty="0" smtClean="0"/>
              <a:t> A Blueprint for Success</a:t>
            </a:r>
          </a:p>
          <a:p>
            <a:r>
              <a:rPr lang="en-US" dirty="0" smtClean="0"/>
              <a:t>Transition planning and programming</a:t>
            </a:r>
          </a:p>
          <a:p>
            <a:r>
              <a:rPr lang="en-US" dirty="0" smtClean="0"/>
              <a:t>Project Work Time, </a:t>
            </a:r>
            <a:r>
              <a:rPr lang="en-US" dirty="0" err="1" smtClean="0"/>
              <a:t>para</a:t>
            </a:r>
            <a:r>
              <a:rPr lang="en-US" dirty="0" smtClean="0"/>
              <a:t> support &amp; guidance</a:t>
            </a:r>
          </a:p>
          <a:p>
            <a:r>
              <a:rPr lang="en-US" dirty="0" smtClean="0"/>
              <a:t>Based in individual needs</a:t>
            </a:r>
          </a:p>
        </p:txBody>
      </p:sp>
    </p:spTree>
    <p:extLst>
      <p:ext uri="{BB962C8B-B14F-4D97-AF65-F5344CB8AC3E}">
        <p14:creationId xmlns:p14="http://schemas.microsoft.com/office/powerpoint/2010/main" val="1898969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323" y="2661138"/>
            <a:ext cx="6922477" cy="36888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20 staff here weekly to support the needs of our students receiving IEP services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Additional specialists are utilized from time to time – DHH, Behavioral Specialists, Work Force, Vocational Rehabilitation</a:t>
            </a:r>
            <a:r>
              <a:rPr lang="is-IS" dirty="0" smtClean="0">
                <a:solidFill>
                  <a:srgbClr val="FFFF00"/>
                </a:solidFill>
              </a:rPr>
              <a:t>…</a:t>
            </a:r>
          </a:p>
          <a:p>
            <a:r>
              <a:rPr lang="is-IS" dirty="0" smtClean="0">
                <a:solidFill>
                  <a:srgbClr val="FFFF00"/>
                </a:solidFill>
              </a:rPr>
              <a:t>This is our 1st year with 5 licensed special education teachers, the school began with 1</a:t>
            </a:r>
            <a:r>
              <a:rPr lang="en-US" dirty="0" smtClean="0">
                <a:solidFill>
                  <a:srgbClr val="FFFF00"/>
                </a:solidFill>
              </a:rPr>
              <a:t> – four years ago we added our 3</a:t>
            </a:r>
            <a:r>
              <a:rPr lang="en-US" baseline="30000" dirty="0" smtClean="0">
                <a:solidFill>
                  <a:srgbClr val="FFFF00"/>
                </a:solidFill>
              </a:rPr>
              <a:t>rd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3310473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FAPE and LRE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784" y="2098430"/>
            <a:ext cx="7841216" cy="44547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“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/>
              </a:rPr>
              <a:t>Children have a right to a free,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appropriate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/>
              </a:rPr>
              <a:t>education in a setting that is as ‘normal’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as possible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/>
              </a:rPr>
              <a:t>.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You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/>
              </a:rPr>
              <a:t>only remove children from that setting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, even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/>
              </a:rPr>
              <a:t>part-time, when support or adapted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services would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/>
              </a:rPr>
              <a:t>be more effective to provide in another way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, and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/>
              </a:rPr>
              <a:t>the IEP team, which includes parents,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makes those decisions,”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effectLst/>
              </a:rPr>
              <a:t>Norena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Hale, state director of special education services for MDE (winter 2004). *PACER handout (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effectLst/>
                <a:hlinkClick r:id="rId2"/>
              </a:rPr>
              <a:t>PACER.org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)</a:t>
            </a:r>
            <a:endParaRPr lang="en-US" sz="2800" dirty="0">
              <a:solidFill>
                <a:schemeClr val="accent5">
                  <a:lumMod val="75000"/>
                </a:schemeClr>
              </a:solidFill>
              <a:effectLst/>
            </a:endParaRPr>
          </a:p>
          <a:p>
            <a:pPr marL="0" indent="0">
              <a:buNone/>
            </a:pP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397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6873"/>
            <a:ext cx="7309338" cy="359931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Advisor (Kate/Jill – Bob/Kim – Angela/Tami – Matt/Scott)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Case Manager (student specific)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Lisa Malecha – Special Education Coordinator 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Barb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Wornson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– School Director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Lee-Ann Sanborn – Special Education Director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Cindy Graff – Special Education Admin Assistant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723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Other/Next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639" y="2168769"/>
            <a:ext cx="7012161" cy="402101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Monitoring – MN Dept. of Ed.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uides our cycle of review, we are in self monitoring this academic year.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Attendance – Kim documents any time away from school.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Regular School Board Meetings – 2</a:t>
            </a:r>
            <a:r>
              <a:rPr lang="en-US" baseline="30000" dirty="0" smtClean="0">
                <a:solidFill>
                  <a:schemeClr val="tx2">
                    <a:lumMod val="10000"/>
                  </a:schemeClr>
                </a:solidFill>
              </a:rPr>
              <a:t>nd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Thursday of each month at 6:30pm.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Home Districts – tuition billing/programming</a:t>
            </a:r>
          </a:p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Email Kim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hlinkClick r:id="rId2"/>
              </a:rPr>
              <a:t>khansen@arcadiachartershool.org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if you need help logging into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</a:rPr>
              <a:t>Engrade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and Project Foundry </a:t>
            </a:r>
            <a:endParaRPr lang="en-US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Parent survey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link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hlinkClick r:id="rId3"/>
              </a:rPr>
              <a:t>goo.gl/forms/IYZjFjCV0twZDR2M2</a:t>
            </a:r>
            <a:endParaRPr lang="en-US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en-US" dirty="0">
              <a:solidFill>
                <a:schemeClr val="tx2">
                  <a:lumMod val="1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340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&amp; Discussions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49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SEAC?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Advisory</a:t>
            </a:r>
          </a:p>
          <a:p>
            <a:r>
              <a:rPr lang="en-US" dirty="0" smtClean="0"/>
              <a:t>Support</a:t>
            </a:r>
          </a:p>
          <a:p>
            <a:r>
              <a:rPr lang="en-US" dirty="0" smtClean="0"/>
              <a:t>Guidance</a:t>
            </a:r>
          </a:p>
          <a:p>
            <a:r>
              <a:rPr lang="en-US" dirty="0" smtClean="0"/>
              <a:t>Advocate</a:t>
            </a:r>
          </a:p>
          <a:p>
            <a:pPr marL="0" indent="0">
              <a:buNone/>
            </a:pPr>
            <a:r>
              <a:rPr lang="en-US" dirty="0" smtClean="0"/>
              <a:t>*Handouts available or visit:  </a:t>
            </a:r>
            <a:r>
              <a:rPr lang="en-US" dirty="0" smtClean="0">
                <a:hlinkClick r:id="rId2" action="ppaction://hlinkfile"/>
              </a:rPr>
              <a:t>http</a:t>
            </a:r>
            <a:r>
              <a:rPr lang="en-US" dirty="0">
                <a:hlinkClick r:id="rId2" action="ppaction://hlinkfile"/>
              </a:rPr>
              <a:t>://www.mnseacinfo.org/index.asp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841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Our Building Staff</a:t>
            </a:r>
            <a:r>
              <a:rPr lang="is-IS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Lisa </a:t>
            </a:r>
            <a:r>
              <a:rPr lang="en-US" dirty="0" err="1" smtClean="0">
                <a:solidFill>
                  <a:srgbClr val="7030A0"/>
                </a:solidFill>
              </a:rPr>
              <a:t>Malecha</a:t>
            </a:r>
            <a:r>
              <a:rPr lang="en-US" dirty="0" smtClean="0">
                <a:solidFill>
                  <a:srgbClr val="7030A0"/>
                </a:solidFill>
              </a:rPr>
              <a:t> – School Social Worker/Special Education Coordinator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Gary Braun – Special Education Teacher (MS*)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Sarah Wallis – Special Education Teacher (MS*)</a:t>
            </a:r>
          </a:p>
          <a:p>
            <a:r>
              <a:rPr lang="en-US" dirty="0" err="1" smtClean="0">
                <a:solidFill>
                  <a:srgbClr val="7030A0"/>
                </a:solidFill>
              </a:rPr>
              <a:t>Tamra</a:t>
            </a:r>
            <a:r>
              <a:rPr lang="en-US" dirty="0" smtClean="0">
                <a:solidFill>
                  <a:srgbClr val="7030A0"/>
                </a:solidFill>
              </a:rPr>
              <a:t> Paulson- Special Education Teacher (MS*/HS*)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Alison </a:t>
            </a:r>
            <a:r>
              <a:rPr lang="en-US" dirty="0" err="1" smtClean="0">
                <a:solidFill>
                  <a:srgbClr val="7030A0"/>
                </a:solidFill>
              </a:rPr>
              <a:t>McCusker</a:t>
            </a:r>
            <a:r>
              <a:rPr lang="en-US" dirty="0" smtClean="0">
                <a:solidFill>
                  <a:srgbClr val="7030A0"/>
                </a:solidFill>
              </a:rPr>
              <a:t> – Special Education Teacher (HS*)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Amy Merritt – Special Education Teacher (HS*)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Cindy Graff – Special Education Administrative Assistant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*MS = middle school *HS = high school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530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110154"/>
            <a:ext cx="7716838" cy="3903784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Chris Kelley – Paraprofessional/Middle School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Lori Coleman – Paraprofessional/Middle School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Desiree Caballero – Paraprofessional/Middle School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Brenda Canning – Paraprofessional/Middle School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Margaret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Colangelo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mr-IN" dirty="0" smtClean="0">
                <a:solidFill>
                  <a:schemeClr val="accent5">
                    <a:lumMod val="75000"/>
                  </a:schemeClr>
                </a:solidFill>
              </a:rPr>
              <a:t>–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Paraprofessional/Middle School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Maggie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Fessler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– Paraprofessional/High School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Terry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Petek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– Paraprofessional/High School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Sonya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Ehmer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– Paraprofessional/High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School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Stone Davis –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Paraprofessional/High School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802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992" y="715108"/>
            <a:ext cx="8378877" cy="1277815"/>
          </a:xfrm>
        </p:spPr>
        <p:txBody>
          <a:bodyPr/>
          <a:lstStyle/>
          <a:p>
            <a:r>
              <a:rPr lang="en-US" dirty="0" smtClean="0"/>
              <a:t>Contracted/Consulting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992" y="2567353"/>
            <a:ext cx="7102808" cy="356381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3155"/>
                </a:solidFill>
              </a:rPr>
              <a:t>Lee-Ann Sanborn – Special Education Director</a:t>
            </a:r>
          </a:p>
          <a:p>
            <a:r>
              <a:rPr lang="en-US" dirty="0" smtClean="0">
                <a:solidFill>
                  <a:srgbClr val="003155"/>
                </a:solidFill>
              </a:rPr>
              <a:t>Sharon Miller – Registered Nurse</a:t>
            </a:r>
          </a:p>
          <a:p>
            <a:r>
              <a:rPr lang="en-US" dirty="0" smtClean="0">
                <a:solidFill>
                  <a:srgbClr val="003155"/>
                </a:solidFill>
              </a:rPr>
              <a:t>Melissa Gonzales – School Psychologist</a:t>
            </a:r>
          </a:p>
          <a:p>
            <a:r>
              <a:rPr lang="en-US" dirty="0" smtClean="0">
                <a:solidFill>
                  <a:srgbClr val="003155"/>
                </a:solidFill>
              </a:rPr>
              <a:t>Shannon </a:t>
            </a:r>
            <a:r>
              <a:rPr lang="en-US" dirty="0" err="1" smtClean="0">
                <a:solidFill>
                  <a:srgbClr val="003155"/>
                </a:solidFill>
              </a:rPr>
              <a:t>Gruidl</a:t>
            </a:r>
            <a:r>
              <a:rPr lang="en-US" dirty="0" smtClean="0">
                <a:solidFill>
                  <a:srgbClr val="003155"/>
                </a:solidFill>
              </a:rPr>
              <a:t> – Occupational Therapist</a:t>
            </a:r>
          </a:p>
          <a:p>
            <a:r>
              <a:rPr lang="en-US" dirty="0" smtClean="0">
                <a:solidFill>
                  <a:srgbClr val="003155"/>
                </a:solidFill>
              </a:rPr>
              <a:t>Kari Foltz – Speech/Language</a:t>
            </a:r>
          </a:p>
          <a:p>
            <a:r>
              <a:rPr lang="en-US" dirty="0" smtClean="0">
                <a:solidFill>
                  <a:srgbClr val="003155"/>
                </a:solidFill>
              </a:rPr>
              <a:t>Jason Milano </a:t>
            </a:r>
            <a:r>
              <a:rPr lang="mr-IN" dirty="0" smtClean="0">
                <a:solidFill>
                  <a:srgbClr val="003155"/>
                </a:solidFill>
              </a:rPr>
              <a:t>–</a:t>
            </a:r>
            <a:r>
              <a:rPr lang="en-US" dirty="0" smtClean="0">
                <a:solidFill>
                  <a:srgbClr val="003155"/>
                </a:solidFill>
              </a:rPr>
              <a:t> Deaf/Hard of Hearing Teacher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56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9137" y="753228"/>
            <a:ext cx="5529035" cy="1080938"/>
          </a:xfrm>
        </p:spPr>
        <p:txBody>
          <a:bodyPr/>
          <a:lstStyle/>
          <a:p>
            <a:r>
              <a:rPr lang="en-US" dirty="0" smtClean="0"/>
              <a:t>Melissa, Shannon </a:t>
            </a:r>
            <a:r>
              <a:rPr lang="en-US" smtClean="0"/>
              <a:t>and Kari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369" y="2098430"/>
            <a:ext cx="5942969" cy="4044461"/>
          </a:xfrm>
        </p:spPr>
      </p:pic>
    </p:spTree>
    <p:extLst>
      <p:ext uri="{BB962C8B-B14F-4D97-AF65-F5344CB8AC3E}">
        <p14:creationId xmlns:p14="http://schemas.microsoft.com/office/powerpoint/2010/main" val="1018771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62" y="753228"/>
            <a:ext cx="7338728" cy="1080938"/>
          </a:xfrm>
        </p:spPr>
        <p:txBody>
          <a:bodyPr/>
          <a:lstStyle/>
          <a:p>
            <a:r>
              <a:rPr lang="en-US" dirty="0" smtClean="0"/>
              <a:t> Lisa’s Office &amp; the Health Office  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179" y="2336800"/>
            <a:ext cx="4286006" cy="3059708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0" y="2336800"/>
            <a:ext cx="3221786" cy="3888154"/>
          </a:xfrm>
        </p:spPr>
      </p:pic>
    </p:spTree>
    <p:extLst>
      <p:ext uri="{BB962C8B-B14F-4D97-AF65-F5344CB8AC3E}">
        <p14:creationId xmlns:p14="http://schemas.microsoft.com/office/powerpoint/2010/main" val="1045006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53230"/>
            <a:ext cx="7432431" cy="1080937"/>
          </a:xfrm>
        </p:spPr>
        <p:txBody>
          <a:bodyPr/>
          <a:lstStyle/>
          <a:p>
            <a:r>
              <a:rPr lang="en-US" dirty="0" err="1" smtClean="0"/>
              <a:t>Tamra’s</a:t>
            </a:r>
            <a:r>
              <a:rPr lang="en-US" dirty="0" smtClean="0"/>
              <a:t> Office &amp; the Sensory Room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SensoryRoom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603" y="2485292"/>
            <a:ext cx="3916519" cy="3260466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5" y="2485293"/>
            <a:ext cx="3868615" cy="3260466"/>
          </a:xfrm>
        </p:spPr>
      </p:pic>
    </p:spTree>
    <p:extLst>
      <p:ext uri="{BB962C8B-B14F-4D97-AF65-F5344CB8AC3E}">
        <p14:creationId xmlns:p14="http://schemas.microsoft.com/office/powerpoint/2010/main" val="513733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569" y="753230"/>
            <a:ext cx="7240604" cy="1080937"/>
          </a:xfrm>
        </p:spPr>
        <p:txBody>
          <a:bodyPr/>
          <a:lstStyle/>
          <a:p>
            <a:pPr algn="ctr"/>
            <a:r>
              <a:rPr lang="en-US" dirty="0" smtClean="0"/>
              <a:t>Gary</a:t>
            </a:r>
            <a:r>
              <a:rPr lang="en-US" dirty="0"/>
              <a:t> </a:t>
            </a:r>
            <a:r>
              <a:rPr lang="en-US" dirty="0" smtClean="0"/>
              <a:t>&amp; Sarah’s Office/</a:t>
            </a:r>
            <a:br>
              <a:rPr lang="en-US" dirty="0" smtClean="0"/>
            </a:br>
            <a:r>
              <a:rPr lang="en-US" dirty="0" smtClean="0"/>
              <a:t>Resource Room (MS)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liOffic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9" y="2336874"/>
            <a:ext cx="3300140" cy="359879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 descr="MSresource.jpg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621" r="-46621"/>
          <a:stretch>
            <a:fillRect/>
          </a:stretch>
        </p:blipFill>
        <p:spPr>
          <a:xfrm>
            <a:off x="2907323" y="2336350"/>
            <a:ext cx="6021741" cy="39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1777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10530</TotalTime>
  <Words>656</Words>
  <Application>Microsoft Macintosh PowerPoint</Application>
  <PresentationFormat>On-screen Show (4:3)</PresentationFormat>
  <Paragraphs>79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Berlin</vt:lpstr>
      <vt:lpstr>SEAC at Arcadia    April 26, 2018</vt:lpstr>
      <vt:lpstr>What is SEAC?</vt:lpstr>
      <vt:lpstr>Our Building Staff…</vt:lpstr>
      <vt:lpstr>Building Staff</vt:lpstr>
      <vt:lpstr>Contracted/Consulting Staff</vt:lpstr>
      <vt:lpstr>Melissa, Shannon and Kari</vt:lpstr>
      <vt:lpstr> Lisa’s Office &amp; the Health Office   </vt:lpstr>
      <vt:lpstr>Tamra’s Office &amp; the Sensory Room</vt:lpstr>
      <vt:lpstr>Gary &amp; Sarah’s Office/ Resource Room (MS)</vt:lpstr>
      <vt:lpstr>Middle School &amp;  High School Teams</vt:lpstr>
      <vt:lpstr>Middle School Program</vt:lpstr>
      <vt:lpstr>Alison and Amy’s Office</vt:lpstr>
      <vt:lpstr>High School Program</vt:lpstr>
      <vt:lpstr>PowerPoint Presentation</vt:lpstr>
      <vt:lpstr>FAPE and LRE</vt:lpstr>
      <vt:lpstr>Communication</vt:lpstr>
      <vt:lpstr>Other/Next Steps</vt:lpstr>
      <vt:lpstr>Questions &amp; Discussions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SEAC at Arcadia</dc:title>
  <dc:creator/>
  <cp:lastModifiedBy>Cindy</cp:lastModifiedBy>
  <cp:revision>41</cp:revision>
  <cp:lastPrinted>2017-01-09T22:59:05Z</cp:lastPrinted>
  <dcterms:created xsi:type="dcterms:W3CDTF">2014-10-02T00:37:19Z</dcterms:created>
  <dcterms:modified xsi:type="dcterms:W3CDTF">2018-05-10T17:42:47Z</dcterms:modified>
</cp:coreProperties>
</file>